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003366"/>
    <a:srgbClr val="CC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>
      <p:cViewPr varScale="1">
        <p:scale>
          <a:sx n="61" d="100"/>
          <a:sy n="61" d="100"/>
        </p:scale>
        <p:origin x="-14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8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DF01D-F5AD-4A12-A378-8FA67175A2A2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323F-0BC2-4B93-9503-3C9058B23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22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2385-B380-42EB-9727-F8778D76E03F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D1291-6878-4FF1-A114-2E6AF9CD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72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085F-9183-4AA8-B38B-471DE02322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14400"/>
            <a:ext cx="9144000" cy="1447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&amp;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6248400" cy="13377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 userDrawn="1"/>
        </p:nvSpPr>
        <p:spPr>
          <a:xfrm>
            <a:off x="6324600" y="1145738"/>
            <a:ext cx="251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CCSSM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National Professional Development</a:t>
            </a:r>
          </a:p>
          <a:p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21" name="Picture 20" descr="IM&amp;E 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23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200400"/>
            <a:ext cx="1219200" cy="457200"/>
          </a:xfrm>
        </p:spPr>
        <p:txBody>
          <a:bodyPr anchor="ctr"/>
          <a:lstStyle>
            <a:lvl1pPr algn="ctr">
              <a:buNone/>
              <a:defRPr>
                <a:solidFill>
                  <a:srgbClr val="CC0033"/>
                </a:solidFill>
              </a:defRPr>
            </a:lvl1pPr>
          </a:lstStyle>
          <a:p>
            <a:pPr lvl="0"/>
            <a:r>
              <a:rPr lang="en-US" dirty="0" smtClean="0"/>
              <a:t>Grade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946B-8DC2-488E-8887-567F2DB060CA}" type="datetime1">
              <a:rPr lang="en-US" smtClean="0"/>
              <a:pPr/>
              <a:t>6/4/2012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0238-CFFA-42D1-9974-24702B08A408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8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0" name="Picture 9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9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9EC6CD07-9833-4A14-9A75-616458345D59}" type="datetime1">
              <a:rPr lang="en-US" smtClean="0"/>
              <a:pPr/>
              <a:t>6/4/2012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8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0" name="Picture 9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9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305B-A9EA-4642-A37E-1B6F5DA83914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9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1" name="Picture 10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0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BB2C-5203-459B-A27B-E69B7488C13E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11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3" name="Picture 12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2F02-DC62-46B5-AABA-B5EF8F8A3C9E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7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9" name="Picture 8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8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9B3A-519A-497D-927D-531656F1E0BA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6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8" name="Picture 7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7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2A05-6DA3-4EE8-8CC8-9CF3FCAE5788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9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1" name="Picture 10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0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4217-121D-4CD5-955D-4FE95505E282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9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1" name="Picture 10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0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CB8B-F369-45CB-9DE8-444248DDD5FA}" type="datetime1">
              <a:rPr lang="en-US" smtClean="0"/>
              <a:pPr/>
              <a:t>6/4/2012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8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0" name="Picture 9" descr="IM&amp;E 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9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370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1B61-CDA7-47BD-8CDB-3846F2FA7A0B}" type="datetime1">
              <a:rPr lang="en-US" smtClean="0"/>
              <a:pPr/>
              <a:t>6/4/2012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9747" y="6324600"/>
            <a:ext cx="8988053" cy="457200"/>
            <a:chOff x="79747" y="6324600"/>
            <a:chExt cx="8988053" cy="457200"/>
          </a:xfrm>
        </p:grpSpPr>
        <p:grpSp>
          <p:nvGrpSpPr>
            <p:cNvPr id="8" name="Group 19"/>
            <p:cNvGrpSpPr/>
            <p:nvPr userDrawn="1"/>
          </p:nvGrpSpPr>
          <p:grpSpPr>
            <a:xfrm>
              <a:off x="5943600" y="6324600"/>
              <a:ext cx="3124200" cy="457200"/>
              <a:chOff x="5943600" y="6324600"/>
              <a:chExt cx="3124200" cy="457200"/>
            </a:xfrm>
          </p:grpSpPr>
          <p:pic>
            <p:nvPicPr>
              <p:cNvPr id="10" name="Picture 9" descr="IM&amp;E Logo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399187" y="6324600"/>
                <a:ext cx="1668613" cy="457200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943600" y="6324600"/>
                <a:ext cx="1234830" cy="457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9" name="Picture 3" descr="C:\Users\Andrew Horrigan\Pictures\UA_Block A- AZ_200-281.pn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747" y="6324600"/>
              <a:ext cx="453653" cy="457200"/>
            </a:xfrm>
            <a:prstGeom prst="rect">
              <a:avLst/>
            </a:prstGeom>
            <a:noFill/>
          </p:spPr>
        </p:pic>
      </p:grp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38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Boudreaux, Davidian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A5-5321-4724-BDA3-06CF644109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00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achnoid.com/lutusp/auto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Quadratics in High School</a:t>
            </a: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Kristen Boudreaux, Hahnville High School, </a:t>
            </a:r>
            <a:r>
              <a:rPr lang="en-US" sz="2000" dirty="0" err="1" smtClean="0"/>
              <a:t>Boutte</a:t>
            </a:r>
            <a:r>
              <a:rPr lang="en-US" sz="2000" dirty="0" smtClean="0"/>
              <a:t>, LA</a:t>
            </a:r>
          </a:p>
          <a:p>
            <a:r>
              <a:rPr lang="en-US" sz="1950" dirty="0" smtClean="0"/>
              <a:t>Ann </a:t>
            </a:r>
            <a:r>
              <a:rPr lang="en-US" sz="1950" dirty="0" err="1" smtClean="0"/>
              <a:t>Davidian</a:t>
            </a:r>
            <a:r>
              <a:rPr lang="en-US" sz="1950" dirty="0" smtClean="0"/>
              <a:t>, General Douglas MacArthur HS, Levittown, NY</a:t>
            </a:r>
          </a:p>
          <a:p>
            <a:endParaRPr lang="en-US" sz="1950" dirty="0" smtClean="0"/>
          </a:p>
          <a:p>
            <a:endParaRPr lang="en-US" dirty="0"/>
          </a:p>
        </p:txBody>
      </p:sp>
      <p:pic>
        <p:nvPicPr>
          <p:cNvPr id="2050" name="Picture 2" descr="http://74.91.190.192/images/2183Logo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324600"/>
            <a:ext cx="1610314" cy="4572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052" name="Picture 4" descr="http://homepage.mac.com/josephromano/MacBand/macarthur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324600"/>
            <a:ext cx="465393" cy="4572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Some food for thought 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If b is an integer, list all the values of b such that                        can be factored.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If c is an integer, list all the values of c such that                     can be factored.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12900" y="1917700"/>
          <a:ext cx="2044700" cy="444500"/>
        </p:xfrm>
        <a:graphic>
          <a:graphicData uri="http://schemas.openxmlformats.org/presentationml/2006/ole">
            <p:oleObj spid="_x0000_s15365" name="Equation" r:id="rId4" imgW="2044310" imgH="444247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00200" y="3594100"/>
          <a:ext cx="1778000" cy="444500"/>
        </p:xfrm>
        <a:graphic>
          <a:graphicData uri="http://schemas.openxmlformats.org/presentationml/2006/ole">
            <p:oleObj spid="_x0000_s15366" name="Equation" r:id="rId5" imgW="1777541" imgH="444247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World’s Tallest Building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The </a:t>
            </a:r>
            <a:r>
              <a:rPr lang="en-US" sz="3200" dirty="0" err="1" smtClean="0"/>
              <a:t>Burj</a:t>
            </a:r>
            <a:r>
              <a:rPr lang="en-US" sz="3200" dirty="0" smtClean="0"/>
              <a:t> </a:t>
            </a:r>
            <a:r>
              <a:rPr lang="en-US" sz="3200" dirty="0" err="1" smtClean="0"/>
              <a:t>Khalifa</a:t>
            </a:r>
            <a:r>
              <a:rPr lang="en-US" sz="3200" dirty="0" smtClean="0"/>
              <a:t>, in Dubai 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2,716.5 feet high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Has more than 160 stories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pic>
        <p:nvPicPr>
          <p:cNvPr id="5" name="Picture 2" descr="C:\Users\Ann's\Desktop\Ann\Common Core Lessons\Common Core Lesson with Kristen\burj khalif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728291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None/>
            </a:pPr>
            <a:r>
              <a:rPr lang="en-US" dirty="0" smtClean="0">
                <a:solidFill>
                  <a:srgbClr val="898989"/>
                </a:solidFill>
              </a:rPr>
              <a:t>http://www.burjkhalifa.ae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World’s Tallest Building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dirty="0" smtClean="0"/>
              <a:t>At time </a:t>
            </a:r>
            <a:r>
              <a:rPr lang="en-US" sz="3200" i="1" dirty="0" smtClean="0"/>
              <a:t>t</a:t>
            </a:r>
            <a:r>
              <a:rPr lang="en-US" sz="3200" dirty="0" smtClean="0"/>
              <a:t> = 0 seconds, a small particle falls from the top of the </a:t>
            </a:r>
            <a:r>
              <a:rPr lang="en-US" sz="3200" dirty="0" err="1" smtClean="0"/>
              <a:t>Burj</a:t>
            </a:r>
            <a:r>
              <a:rPr lang="en-US" sz="3200" dirty="0" smtClean="0"/>
              <a:t> </a:t>
            </a:r>
            <a:r>
              <a:rPr lang="en-US" sz="3200" dirty="0" err="1" smtClean="0"/>
              <a:t>Khalifa</a:t>
            </a:r>
            <a:r>
              <a:rPr lang="en-US" sz="3200" dirty="0" smtClean="0"/>
              <a:t> building.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At time t, the height of the particle is given by</a:t>
            </a:r>
          </a:p>
          <a:p>
            <a:pPr>
              <a:buClrTx/>
              <a:buNone/>
            </a:pPr>
            <a:r>
              <a:rPr lang="en-US" sz="3200" dirty="0" smtClean="0"/>
              <a:t>	</a:t>
            </a:r>
          </a:p>
          <a:p>
            <a:pPr>
              <a:buClrTx/>
              <a:buNone/>
            </a:pPr>
            <a:r>
              <a:rPr lang="en-US" sz="3200" dirty="0" smtClean="0"/>
              <a:t>	What is the value of c?  Explain.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When would the particle hit the ground?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1600" y="3352800"/>
          <a:ext cx="2222500" cy="444500"/>
        </p:xfrm>
        <a:graphic>
          <a:graphicData uri="http://schemas.openxmlformats.org/presentationml/2006/ole">
            <p:oleObj spid="_x0000_s16388" name="Equation" r:id="rId4" imgW="2222339" imgH="444247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Diving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Diver jumps off a 5 m diving board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Velocity is 6m/sec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Height, in meters above the water, in t seconds, t</a:t>
            </a:r>
            <a:r>
              <a:rPr lang="en-US" sz="3200" u="sng" dirty="0" smtClean="0"/>
              <a:t>&gt;</a:t>
            </a:r>
            <a:r>
              <a:rPr lang="en-US" sz="3200" dirty="0" smtClean="0"/>
              <a:t>0.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972050" y="1990725"/>
          <a:ext cx="114300" cy="177800"/>
        </p:xfrm>
        <a:graphic>
          <a:graphicData uri="http://schemas.openxmlformats.org/presentationml/2006/ole">
            <p:oleObj spid="_x0000_s17413" name="Equation" r:id="rId4" imgW="113887" imgH="177708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29100" y="4356100"/>
          <a:ext cx="3619500" cy="520700"/>
        </p:xfrm>
        <a:graphic>
          <a:graphicData uri="http://schemas.openxmlformats.org/presentationml/2006/ole">
            <p:oleObj spid="_x0000_s17414" name="Equation" r:id="rId5" imgW="3619018" imgH="520861" progId="Equation.DSMT4">
              <p:embed/>
            </p:oleObj>
          </a:graphicData>
        </a:graphic>
      </p:graphicFrame>
      <p:pic>
        <p:nvPicPr>
          <p:cNvPr id="4101" name="Picture 5" descr="C:\Users\Ann's\Desktop\Ann\Common Core Lessons\Common Core Lesson with Kristen\clip art diving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901" y="1752600"/>
            <a:ext cx="2757299" cy="281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Diving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US" sz="3200" dirty="0" smtClean="0"/>
              <a:t>How long is the diver in the air before he hits the water?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What is the maximum height the diver reaches?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When does he reach his maximum height?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If the diver jumped from a 10 m platform, how would the equation for h(t) change?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Would this change affect your answers to the first three questions? Explain.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181600" y="6248400"/>
            <a:ext cx="35814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Student Experiments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dirty="0" smtClean="0"/>
              <a:t>Students collect the height versus time data of a bouncing ball using a motion detector.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Graph and interpret a quadratic model to fit the data.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Probes are available for computers and graphing calculators.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pic>
        <p:nvPicPr>
          <p:cNvPr id="38917" name="Picture 5" descr="C:\Users\Ann's\Desktop\Ann\Common Core Lessons\Common Core Lesson with Kristen\bouncing ba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40736"/>
            <a:ext cx="2819400" cy="1578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Motivate with a Video Clip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Show “Projectile Motion &amp; Parabolas”, one of ten videos in the series, “The Science of NFL Football” funded by the National Science Foundation and produced in partnership with the NFL.</a:t>
            </a:r>
          </a:p>
          <a:p>
            <a:endParaRPr lang="en-US" dirty="0" smtClean="0"/>
          </a:p>
          <a:p>
            <a:r>
              <a:rPr lang="en-US" dirty="0" smtClean="0"/>
              <a:t>Show a video clip of a basketball player shooting a basket. </a:t>
            </a:r>
          </a:p>
          <a:p>
            <a:endParaRPr lang="en-US" dirty="0" smtClean="0"/>
          </a:p>
          <a:p>
            <a:r>
              <a:rPr lang="en-US" dirty="0" smtClean="0"/>
              <a:t>Show a film clip of “October Sky,” the true story of Homer </a:t>
            </a:r>
            <a:r>
              <a:rPr lang="en-US" dirty="0" err="1" smtClean="0"/>
              <a:t>Hickam</a:t>
            </a:r>
            <a:r>
              <a:rPr lang="en-US" dirty="0" smtClean="0"/>
              <a:t>, a coal miner’s son, who became a NASA engineer.  Homer used his knowledge of projectile motion to prove that his rocket could not have started a fire when it landed.</a:t>
            </a:r>
          </a:p>
          <a:p>
            <a:endParaRPr lang="en-US" dirty="0" smtClean="0"/>
          </a:p>
          <a:p>
            <a:r>
              <a:rPr lang="en-US" dirty="0" smtClean="0"/>
              <a:t>Ask probing questions to test students’ understanding of what they are seeing.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Stopping Distance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71600"/>
            <a:ext cx="7269163" cy="480060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buClrTx/>
              <a:buNone/>
            </a:pPr>
            <a:r>
              <a:rPr lang="en-US" sz="3200" dirty="0" smtClean="0"/>
              <a:t>Typical values for stopping distance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1300" u="sng" dirty="0" smtClean="0">
              <a:hlinkClick r:id="rId3"/>
            </a:endParaRPr>
          </a:p>
          <a:p>
            <a:pPr algn="ctr">
              <a:buClrTx/>
              <a:buNone/>
            </a:pPr>
            <a:r>
              <a:rPr lang="en-US" sz="1300" u="sng" dirty="0" smtClean="0">
                <a:hlinkClick r:id="rId3"/>
              </a:rPr>
              <a:t>http://arachnoid.com/lutusp/auto.html</a:t>
            </a:r>
            <a:endParaRPr lang="en-US" sz="13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94560" y="2133600"/>
          <a:ext cx="4754880" cy="3435096"/>
        </p:xfrm>
        <a:graphic>
          <a:graphicData uri="http://schemas.openxmlformats.org/drawingml/2006/table">
            <a:tbl>
              <a:tblPr/>
              <a:tblGrid>
                <a:gridCol w="1668780"/>
                <a:gridCol w="30861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Speed (mph)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Stopping Distance (ft)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64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111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168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235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Vrinda"/>
                          <a:ea typeface="Calibri"/>
                          <a:cs typeface="Times New Roman"/>
                        </a:rPr>
                        <a:t>312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Stopping Distances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 equation to model the stopping distance, d, in feet, of a car traveling at v miles per hour.</a:t>
            </a:r>
          </a:p>
          <a:p>
            <a:endParaRPr lang="en-US" dirty="0" smtClean="0"/>
          </a:p>
          <a:p>
            <a:r>
              <a:rPr lang="en-US" dirty="0" smtClean="0"/>
              <a:t>Use your equation to determine how fast a car was going when it braked, if the stopping distance of the car was 500 feet.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Tx/>
              <a:buNone/>
            </a:pPr>
            <a:r>
              <a:rPr lang="en-US" dirty="0" smtClean="0">
                <a:solidFill>
                  <a:srgbClr val="898989"/>
                </a:solidFill>
              </a:rPr>
              <a:t>Taken from “Algebra: Form and Function”</a:t>
            </a:r>
          </a:p>
          <a:p>
            <a:pPr algn="r">
              <a:buClrTx/>
              <a:buNone/>
            </a:pPr>
            <a:r>
              <a:rPr lang="en-US" dirty="0" smtClean="0">
                <a:solidFill>
                  <a:srgbClr val="898989"/>
                </a:solidFill>
              </a:rPr>
              <a:t>William McCallum, Eric </a:t>
            </a:r>
            <a:r>
              <a:rPr lang="en-US" dirty="0" err="1" smtClean="0">
                <a:solidFill>
                  <a:srgbClr val="898989"/>
                </a:solidFill>
              </a:rPr>
              <a:t>Connally</a:t>
            </a:r>
            <a:r>
              <a:rPr lang="en-US" dirty="0" smtClean="0">
                <a:solidFill>
                  <a:srgbClr val="898989"/>
                </a:solidFill>
              </a:rPr>
              <a:t>, Deborah Hughes </a:t>
            </a:r>
            <a:r>
              <a:rPr lang="en-US" dirty="0" err="1" smtClean="0">
                <a:solidFill>
                  <a:srgbClr val="898989"/>
                </a:solidFill>
              </a:rPr>
              <a:t>Hallett</a:t>
            </a:r>
            <a:r>
              <a:rPr lang="en-US" dirty="0" smtClean="0">
                <a:solidFill>
                  <a:srgbClr val="898989"/>
                </a:solidFill>
              </a:rPr>
              <a:t> et al., John Wiley,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Stopping Distance Simulator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/>
              <a:t>Approximately two-thirds of all crashes in which people are killed or injured happen on roads with a speed limit of 30mph or less.</a:t>
            </a:r>
          </a:p>
          <a:p>
            <a:pPr>
              <a:buClrTx/>
            </a:pPr>
            <a:r>
              <a:rPr lang="en-US" dirty="0" smtClean="0"/>
              <a:t>This simulator shows the impact of speed and various driving impairments upon your thinking and braking distances.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pic>
        <p:nvPicPr>
          <p:cNvPr id="67586" name="Picture 2" descr="C:\Users\Ann's\Desktop\Ann\Common Core Lessons\Common Core Lesson with Kristen\Stopping Distance Web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124200" cy="1942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dirty="0" smtClean="0">
                <a:solidFill>
                  <a:srgbClr val="CC0033"/>
                </a:solidFill>
                <a:latin typeface="+mj-lt"/>
                <a:ea typeface="+mj-ea"/>
                <a:cs typeface="+mj-cs"/>
              </a:rPr>
              <a:t>Algebra 1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sz="3200" dirty="0" smtClean="0"/>
              <a:t>A.CED.1 Create equations and inequalities in one variable and use them to solve problems. Include equations arising from linear and quadratic functions, and simple rational and exponential functions.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F.BF.3 Identify the effect on the graph of replacing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 by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)+</a:t>
            </a:r>
            <a:r>
              <a:rPr lang="en-US" sz="3200" i="1" dirty="0" smtClean="0"/>
              <a:t>k</a:t>
            </a:r>
            <a:r>
              <a:rPr lang="en-US" sz="3200" dirty="0" smtClean="0"/>
              <a:t>, </a:t>
            </a:r>
            <a:r>
              <a:rPr lang="en-US" sz="3200" i="1" dirty="0" smtClean="0"/>
              <a:t>k</a:t>
            </a:r>
            <a:r>
              <a:rPr lang="en-US" sz="3200" dirty="0" smtClean="0"/>
              <a:t>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),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err="1" smtClean="0"/>
              <a:t>kx</a:t>
            </a:r>
            <a:r>
              <a:rPr lang="en-US" sz="3200" dirty="0" smtClean="0"/>
              <a:t>), and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err="1" smtClean="0"/>
              <a:t>x</a:t>
            </a:r>
            <a:r>
              <a:rPr lang="en-US" sz="3200" dirty="0" err="1" smtClean="0"/>
              <a:t>+</a:t>
            </a:r>
            <a:r>
              <a:rPr lang="en-US" sz="3200" i="1" dirty="0" err="1" smtClean="0"/>
              <a:t>k</a:t>
            </a:r>
            <a:r>
              <a:rPr lang="en-US" sz="3200" dirty="0" smtClean="0"/>
              <a:t>) for specific values of </a:t>
            </a:r>
            <a:r>
              <a:rPr lang="en-US" sz="3200" i="1" dirty="0" smtClean="0"/>
              <a:t>k</a:t>
            </a:r>
            <a:r>
              <a:rPr lang="en-US" sz="3200" dirty="0" smtClean="0"/>
              <a:t> (both positive and negative); find the value of </a:t>
            </a:r>
            <a:r>
              <a:rPr lang="en-US" sz="3200" i="1" dirty="0" smtClean="0"/>
              <a:t>k</a:t>
            </a:r>
            <a:r>
              <a:rPr lang="en-US" sz="3200" dirty="0" smtClean="0"/>
              <a:t> given the graphs.</a:t>
            </a:r>
          </a:p>
          <a:p>
            <a:pPr lvl="1"/>
            <a:r>
              <a:rPr lang="en-US" sz="3000" dirty="0" smtClean="0"/>
              <a:t>Note:  Focus on quadratic functions, and consider including absolute value functions. 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King Cake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A king cake is part of the Mardi Gras tradition in New Orleans.</a:t>
            </a:r>
          </a:p>
          <a:p>
            <a:pPr>
              <a:buClrTx/>
            </a:pPr>
            <a:r>
              <a:rPr lang="en-US" sz="3200" dirty="0" smtClean="0"/>
              <a:t>Write an equation for the parabola shown.</a:t>
            </a:r>
          </a:p>
          <a:p>
            <a:pPr>
              <a:buClrTx/>
            </a:pPr>
            <a:r>
              <a:rPr lang="en-US" sz="3200" dirty="0" smtClean="0"/>
              <a:t>Answer the questions from your handout.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200400" cy="2947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Other Pictures to Think About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183563" cy="48006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en-US" sz="3200" dirty="0" smtClean="0"/>
              <a:t>Perhaps you prefer a different model</a:t>
            </a:r>
          </a:p>
        </p:txBody>
      </p:sp>
      <p:pic>
        <p:nvPicPr>
          <p:cNvPr id="51207" name="Picture 7" descr="C:\Users\Ann's\Desktop\Ann\Common Core Lessons\Common Core Lesson with Kristen\parabolic f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47875"/>
            <a:ext cx="2771396" cy="2219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57200" y="2057400"/>
            <a:ext cx="8029575" cy="3733800"/>
            <a:chOff x="381000" y="2057400"/>
            <a:chExt cx="8029575" cy="3733800"/>
          </a:xfrm>
        </p:grpSpPr>
        <p:pic>
          <p:nvPicPr>
            <p:cNvPr id="51203" name="Picture 3" descr="C:\Users\Ann's\Desktop\Ann\Common Core Lessons\Common Core Lesson with Kristen\garden hose with water bett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3896002"/>
              <a:ext cx="2847975" cy="18951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1205" name="Picture 5" descr="C:\Users\Ann's\Desktop\Ann\Common Core Lessons\Common Core Lesson with Kristen\parabolic arch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2057400"/>
              <a:ext cx="2466975" cy="18478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1206" name="Picture 6" descr="C:\Users\Ann's\Desktop\Ann\Common Core Lessons\Common Core Lesson with Kristen\parabolic arch3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3943350"/>
              <a:ext cx="2466975" cy="18478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1208" name="Picture 8" descr="C:\Users\Ann's\Desktop\Ann\Common Core Lessons\Common Core Lesson with Kristen\parabolic arch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2057400"/>
              <a:ext cx="19050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1209" name="Picture 9" descr="C:\Users\Ann's\Desktop\Ann\Common Core Lessons\Common Core Lesson with Kristen\parabolic arch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43200" y="2057400"/>
              <a:ext cx="1333500" cy="16478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1211" name="Picture 11" descr="C:\Users\Ann's\Desktop\Ann\Common Core Lessons\Common Core Lesson with Kristen\693px-Severn_bridge-panoramic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47975" y="3733800"/>
              <a:ext cx="3352800" cy="2057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51204" name="Picture 4" descr="C:\Users\Ann's\Desktop\Ann\Common Core Lessons\Common Core Lesson with Kristen\mcdonalds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38600" y="2975518"/>
              <a:ext cx="1981200" cy="14726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River Gorge Bridge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Longest steel arch bridge in the Western Hemisphere.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Second tallest Bridge in the United States.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pic>
        <p:nvPicPr>
          <p:cNvPr id="54273" name="Picture 1" descr="C:\Users\Ann's\Desktop\Ann\Common Core Lessons\Common Core Lesson with Kristen\new-river-gorge-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990530"/>
            <a:ext cx="3657600" cy="15998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133600" y="5562600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http://www.officialbridgeday.com/bridge-day-history-facts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River Gorge Bridge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17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bridge’s height, in feet, at a point x feet from the arch’s center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height at the top of the arch?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span of the arch at a height of 575 feet above the ground?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87700" y="1981200"/>
          <a:ext cx="5270500" cy="609600"/>
        </p:xfrm>
        <a:graphic>
          <a:graphicData uri="http://schemas.openxmlformats.org/presentationml/2006/ole">
            <p:oleObj spid="_x0000_s55298" name="Equation" r:id="rId4" imgW="5270400" imgH="60948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Tx/>
              <a:buNone/>
            </a:pPr>
            <a:r>
              <a:rPr lang="en-US" dirty="0" smtClean="0">
                <a:solidFill>
                  <a:srgbClr val="898989"/>
                </a:solidFill>
              </a:rPr>
              <a:t>Taken from “Algebra: Form and Function”</a:t>
            </a:r>
          </a:p>
          <a:p>
            <a:pPr algn="r">
              <a:buClrTx/>
              <a:buNone/>
            </a:pPr>
            <a:r>
              <a:rPr lang="en-US" dirty="0" smtClean="0">
                <a:solidFill>
                  <a:srgbClr val="898989"/>
                </a:solidFill>
              </a:rPr>
              <a:t>William McCallum, Eric </a:t>
            </a:r>
            <a:r>
              <a:rPr lang="en-US" dirty="0" err="1" smtClean="0">
                <a:solidFill>
                  <a:srgbClr val="898989"/>
                </a:solidFill>
              </a:rPr>
              <a:t>Connally</a:t>
            </a:r>
            <a:r>
              <a:rPr lang="en-US" dirty="0" smtClean="0">
                <a:solidFill>
                  <a:srgbClr val="898989"/>
                </a:solidFill>
              </a:rPr>
              <a:t>, Deborah Hughes </a:t>
            </a:r>
            <a:r>
              <a:rPr lang="en-US" dirty="0" err="1" smtClean="0">
                <a:solidFill>
                  <a:srgbClr val="898989"/>
                </a:solidFill>
              </a:rPr>
              <a:t>Hallett</a:t>
            </a:r>
            <a:r>
              <a:rPr lang="en-US" dirty="0" smtClean="0">
                <a:solidFill>
                  <a:srgbClr val="898989"/>
                </a:solidFill>
              </a:rPr>
              <a:t> et al., John Wiley,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Does Anyone Use Parabolas?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A parabolic antenna uses a curved surface with the cross-sectional shape of a parabola to direct the radio waves.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Its main advantage is that it can direct radio waves in a narrow beam.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pic>
        <p:nvPicPr>
          <p:cNvPr id="75778" name="Picture 2" descr="C:\Users\Ann's\Desktop\Ann\Common Core Lessons\Common Core Lesson with Kristen\250px-Erdfunkstelle_Raistin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0480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7200" y="48006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898989"/>
                </a:solidFill>
              </a:rPr>
              <a:t>http://en.wikipedia.org/wiki/Parabolic_antenna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Parabolic Microphone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Uses a parabolic reflector to collect and focus sound waves onto a receiver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Check the internet to learn how to make your own! 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pic>
        <p:nvPicPr>
          <p:cNvPr id="76802" name="Picture 2" descr="C:\Users\Ann's\Desktop\Ann\Common Core Lessons\Common Core Lesson with Kristen\220px-ParabolicMicro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794000" cy="4191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7658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898989"/>
                </a:solidFill>
              </a:rPr>
              <a:t>http://en.wikipedia.org/wiki/Parabolic_microphone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Flashlights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A flashlight’s bulb is placed at the focus of a parabolic reflector.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See a simulation of the use of different types of reflectors.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829145"/>
            <a:ext cx="61722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rgbClr val="898989"/>
                </a:solidFill>
              </a:rPr>
              <a:t>http://www.maplesoft.com/applications/view.aspx?SID=5523&amp;view=html</a:t>
            </a:r>
            <a:endParaRPr lang="en-US" sz="700" dirty="0">
              <a:solidFill>
                <a:srgbClr val="898989"/>
              </a:solidFill>
            </a:endParaRPr>
          </a:p>
        </p:txBody>
      </p:sp>
      <p:pic>
        <p:nvPicPr>
          <p:cNvPr id="49154" name="Picture 2" descr="C:\Users\Ann's\Desktop\Ann\Common Core Lessons\Common Core Lesson with Kristen\flashligh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78" y="2057400"/>
            <a:ext cx="2855422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dirty="0" smtClean="0">
                <a:solidFill>
                  <a:srgbClr val="CC0033"/>
                </a:solidFill>
                <a:latin typeface="+mj-lt"/>
                <a:ea typeface="+mj-ea"/>
                <a:cs typeface="+mj-cs"/>
              </a:rPr>
              <a:t>Algebra 2 Standards </a:t>
            </a:r>
            <a:endParaRPr lang="en-US" sz="4400" kern="1200" dirty="0">
              <a:solidFill>
                <a:srgbClr val="CC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8006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en-US" sz="3200" dirty="0" smtClean="0"/>
              <a:t>A.CED.1  Create equations and inequalities in one variable and use them to solve problems. Include equations arising from linear and quadratic functions, and simple rational and exponential functions.</a:t>
            </a:r>
          </a:p>
          <a:p>
            <a:pPr lvl="1"/>
            <a:r>
              <a:rPr lang="en-US" sz="3000" dirty="0" smtClean="0"/>
              <a:t>Note:  While functions used will often be linear, exponential, or quadratic, the types of problems should draw from more complex situations than those addressed in Algebra 1.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F.BF.3 Identify the effect on the graph of replacing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 by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)+</a:t>
            </a:r>
            <a:r>
              <a:rPr lang="en-US" sz="3200" i="1" dirty="0" smtClean="0"/>
              <a:t>k</a:t>
            </a:r>
            <a:r>
              <a:rPr lang="en-US" sz="3200" dirty="0" smtClean="0"/>
              <a:t>, </a:t>
            </a:r>
            <a:r>
              <a:rPr lang="en-US" sz="3200" i="1" dirty="0" smtClean="0"/>
              <a:t>k</a:t>
            </a:r>
            <a:r>
              <a:rPr lang="en-US" sz="3200" dirty="0" smtClean="0"/>
              <a:t>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),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err="1" smtClean="0"/>
              <a:t>kx</a:t>
            </a:r>
            <a:r>
              <a:rPr lang="en-US" sz="3200" dirty="0" smtClean="0"/>
              <a:t>), and </a:t>
            </a:r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err="1" smtClean="0"/>
              <a:t>x</a:t>
            </a:r>
            <a:r>
              <a:rPr lang="en-US" sz="3200" dirty="0" err="1" smtClean="0"/>
              <a:t>+</a:t>
            </a:r>
            <a:r>
              <a:rPr lang="en-US" sz="3200" i="1" dirty="0" err="1" smtClean="0"/>
              <a:t>k</a:t>
            </a:r>
            <a:r>
              <a:rPr lang="en-US" sz="3200" dirty="0" smtClean="0"/>
              <a:t>) for specific values of </a:t>
            </a:r>
            <a:r>
              <a:rPr lang="en-US" sz="3200" i="1" dirty="0" smtClean="0"/>
              <a:t>k</a:t>
            </a:r>
            <a:r>
              <a:rPr lang="en-US" sz="3200" dirty="0" smtClean="0"/>
              <a:t> (both positive and negative); find the value of </a:t>
            </a:r>
            <a:r>
              <a:rPr lang="en-US" sz="3200" i="1" dirty="0" smtClean="0"/>
              <a:t>k</a:t>
            </a:r>
            <a:r>
              <a:rPr lang="en-US" sz="3200" dirty="0" smtClean="0"/>
              <a:t> given the graphs.</a:t>
            </a:r>
          </a:p>
          <a:p>
            <a:pPr lvl="1"/>
            <a:r>
              <a:rPr lang="en-US" sz="3000" dirty="0" smtClean="0"/>
              <a:t>Note:  Note the effect of multiple transformations on a single graph and the common effect of each of the transformations across function types.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 smtClean="0">
                <a:solidFill>
                  <a:srgbClr val="CC0033"/>
                </a:solidFill>
                <a:latin typeface="+mj-lt"/>
                <a:ea typeface="+mj-ea"/>
                <a:cs typeface="+mj-cs"/>
              </a:rPr>
              <a:t>Differences Between the Courses</a:t>
            </a:r>
            <a:endParaRPr lang="en-US" sz="4000" kern="1200" dirty="0">
              <a:solidFill>
                <a:srgbClr val="CC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dirty="0" smtClean="0"/>
              <a:t>In Algebra 1, Quadratic Functions and Modeling is a Critical Area.</a:t>
            </a:r>
          </a:p>
          <a:p>
            <a:pPr lvl="1"/>
            <a:r>
              <a:rPr lang="en-US" sz="3000" dirty="0" smtClean="0"/>
              <a:t>The focus is on understanding how quadratic functions work.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In Algebra 2, the focus is on understanding the effect of various  transformations on graphs of functions  and how different members of the family of quadratics relate to each other.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dirty="0" smtClean="0">
                <a:solidFill>
                  <a:srgbClr val="CC0033"/>
                </a:solidFill>
                <a:latin typeface="+mj-lt"/>
                <a:ea typeface="+mj-ea"/>
                <a:cs typeface="+mj-cs"/>
              </a:rPr>
              <a:t>What Else is in Algebra 1?</a:t>
            </a:r>
            <a:endParaRPr lang="en-US" sz="4400" kern="1200" dirty="0">
              <a:solidFill>
                <a:srgbClr val="CC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en-US" sz="3200" dirty="0" smtClean="0"/>
              <a:t>Methods for analyzing, solving, and using quadratic functions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Interpreting various forms of quadratic expressions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Identifying real solutions of a quadratic equation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Creating equations arising from quadratic functions and using them to solve problems (A.CED.2)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Factoring a quadratic expression to reveal the zeros of the function it defines (A.SSE.3a)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Completing the square in a quadratic expression to reveal the maximum or minimum value of the function it defines. (A.SSE.3b)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sz="4400" kern="1200" dirty="0" smtClean="0">
                <a:solidFill>
                  <a:srgbClr val="CC0033"/>
                </a:solidFill>
                <a:latin typeface="+mj-lt"/>
                <a:ea typeface="+mj-ea"/>
                <a:cs typeface="+mj-cs"/>
              </a:rPr>
              <a:t>More from Algebra 1</a:t>
            </a:r>
            <a:endParaRPr lang="en-US" sz="4400" kern="1200" dirty="0">
              <a:solidFill>
                <a:srgbClr val="CC00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1600" dirty="0" smtClean="0"/>
              <a:t>Derive the quadratic formula by using the method of completing the square.  (A.REI.4a)</a:t>
            </a:r>
          </a:p>
          <a:p>
            <a:pPr>
              <a:buClrTx/>
            </a:pPr>
            <a:endParaRPr lang="en-US" sz="1600" dirty="0" smtClean="0"/>
          </a:p>
          <a:p>
            <a:pPr>
              <a:buClrTx/>
            </a:pPr>
            <a:r>
              <a:rPr lang="en-US" sz="1600" dirty="0" smtClean="0"/>
              <a:t>Solve quadratic equations by various methods. (A.REI.4b)</a:t>
            </a:r>
          </a:p>
          <a:p>
            <a:pPr>
              <a:buClrTx/>
            </a:pPr>
            <a:endParaRPr lang="en-US" sz="1600" dirty="0" smtClean="0"/>
          </a:p>
          <a:p>
            <a:pPr>
              <a:buClrTx/>
            </a:pPr>
            <a:r>
              <a:rPr lang="en-US" sz="1600" dirty="0" smtClean="0"/>
              <a:t>Interpret the key features of graphs and tables of quadratic functions. (F.IF.4)</a:t>
            </a:r>
          </a:p>
          <a:p>
            <a:pPr>
              <a:buClrTx/>
            </a:pPr>
            <a:endParaRPr lang="en-US" sz="1600" dirty="0" smtClean="0"/>
          </a:p>
          <a:p>
            <a:pPr>
              <a:buClrTx/>
            </a:pPr>
            <a:r>
              <a:rPr lang="en-US" sz="1600" dirty="0" smtClean="0"/>
              <a:t>Use the process of factoring and completing the square to show zeros, extreme values, and symmetry of the graph, and interpret these in terms of context.  (F.IF.8a)</a:t>
            </a:r>
          </a:p>
          <a:p>
            <a:pPr>
              <a:buClrTx/>
            </a:pPr>
            <a:endParaRPr lang="en-US" sz="1600" dirty="0" smtClean="0"/>
          </a:p>
          <a:p>
            <a:pPr>
              <a:buClrTx/>
            </a:pPr>
            <a:r>
              <a:rPr lang="en-US" sz="1600" dirty="0" smtClean="0"/>
              <a:t>Compare properties of two functions, each represented in a different way.  (F.IF.9)</a:t>
            </a:r>
          </a:p>
          <a:p>
            <a:pPr>
              <a:buClrTx/>
            </a:pPr>
            <a:endParaRPr lang="en-US" sz="1600" dirty="0" smtClean="0"/>
          </a:p>
          <a:p>
            <a:pPr>
              <a:buClrTx/>
              <a:buNone/>
            </a:pPr>
            <a:r>
              <a:rPr lang="en-US" sz="1600" dirty="0" smtClean="0"/>
              <a:t>   For example, given a graph of one quadratic function and an algebraic expression for another, say which has the larger maximum.</a:t>
            </a:r>
          </a:p>
          <a:p>
            <a:pPr>
              <a:buClrTx/>
              <a:buNone/>
            </a:pPr>
            <a:endParaRPr lang="en-US" sz="1600" dirty="0" smtClean="0"/>
          </a:p>
          <a:p>
            <a:pPr>
              <a:buClrTx/>
            </a:pPr>
            <a:r>
              <a:rPr lang="en-US" sz="1600" dirty="0" smtClean="0"/>
              <a:t>Write a function that describes a relationship between two quantities, focusing on situations that exhibit a quadratic relationship.  (F.B.1)</a:t>
            </a:r>
          </a:p>
          <a:p>
            <a:pPr>
              <a:buClrTx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I’m Feeling Overwhelmed!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8006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  <a:p>
            <a:pPr algn="ctr">
              <a:buClrTx/>
              <a:buNone/>
            </a:pPr>
            <a:r>
              <a:rPr lang="en-US" sz="4800" b="1" dirty="0" smtClean="0"/>
              <a:t>Don’t!</a:t>
            </a:r>
          </a:p>
        </p:txBody>
      </p:sp>
      <p:pic>
        <p:nvPicPr>
          <p:cNvPr id="40961" name="Picture 1" descr="C:\Users\Ann's\Desktop\Ann\Common Core Lessons\Munch's The Sc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3262184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More time to spend on each topic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Time for explorations and discovery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Student centered lessons</a:t>
            </a:r>
          </a:p>
          <a:p>
            <a:pPr>
              <a:buClrTx/>
              <a:buNone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Emphasis on deeper understanding</a:t>
            </a:r>
          </a:p>
          <a:p>
            <a:pPr>
              <a:buClrTx/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used Algebra Tiles?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/>
              <a:t>Virtual Algebra tiles from NCTM Illuminations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Make your own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</a:pPr>
            <a:r>
              <a:rPr lang="en-US" sz="3200" dirty="0" smtClean="0"/>
              <a:t>Works great to help students understand </a:t>
            </a:r>
            <a:r>
              <a:rPr lang="en-US" sz="3200" dirty="0" smtClean="0"/>
              <a:t>factoring and completing </a:t>
            </a:r>
            <a:r>
              <a:rPr lang="en-US" sz="3200" dirty="0" smtClean="0"/>
              <a:t>the square</a:t>
            </a:r>
          </a:p>
          <a:p>
            <a:pPr>
              <a:buClrTx/>
            </a:pPr>
            <a:endParaRPr lang="en-US" sz="3200" dirty="0" smtClean="0"/>
          </a:p>
          <a:p>
            <a:pPr>
              <a:buClrTx/>
              <a:buNone/>
            </a:pPr>
            <a:endParaRPr lang="en-US" sz="3200" dirty="0" smtClean="0"/>
          </a:p>
        </p:txBody>
      </p:sp>
      <p:pic>
        <p:nvPicPr>
          <p:cNvPr id="35843" name="Picture 3" descr="C:\Users\Ann's\Desktop\Ann\Common Core Lessons\Common Core Lesson with Kristen\NCTM Illuminations Algebra Ti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048000" cy="25020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711A5-5321-4724-BDA3-06CF644109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Boudreaux, Davidian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CSSM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1385</Words>
  <Application>Microsoft Office PowerPoint</Application>
  <PresentationFormat>On-screen Show (4:3)</PresentationFormat>
  <Paragraphs>261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Quadratics in High School</vt:lpstr>
      <vt:lpstr>Algebra 1 Standards </vt:lpstr>
      <vt:lpstr>Algebra 2 Standards </vt:lpstr>
      <vt:lpstr>Differences Between the Courses</vt:lpstr>
      <vt:lpstr>What Else is in Algebra 1?</vt:lpstr>
      <vt:lpstr>More from Algebra 1</vt:lpstr>
      <vt:lpstr>I’m Feeling Overwhelmed!</vt:lpstr>
      <vt:lpstr>Factoring</vt:lpstr>
      <vt:lpstr>Have you used Algebra Tiles?</vt:lpstr>
      <vt:lpstr>Some food for thought …</vt:lpstr>
      <vt:lpstr>World’s Tallest Building</vt:lpstr>
      <vt:lpstr>World’s Tallest Building</vt:lpstr>
      <vt:lpstr>Diving</vt:lpstr>
      <vt:lpstr>Diving</vt:lpstr>
      <vt:lpstr>Student Experiments</vt:lpstr>
      <vt:lpstr>Motivate with a Video Clip</vt:lpstr>
      <vt:lpstr>Stopping Distance</vt:lpstr>
      <vt:lpstr>Stopping Distances</vt:lpstr>
      <vt:lpstr>Stopping Distance Simulator</vt:lpstr>
      <vt:lpstr>King Cake</vt:lpstr>
      <vt:lpstr>Other Pictures to Think About</vt:lpstr>
      <vt:lpstr>New River Gorge Bridge</vt:lpstr>
      <vt:lpstr>New River Gorge Bridge</vt:lpstr>
      <vt:lpstr>Does Anyone Use Parabolas?</vt:lpstr>
      <vt:lpstr>Parabolic Microphone</vt:lpstr>
      <vt:lpstr>Flashlights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Domain/Session Title</dc:title>
  <dc:creator>Andrew Horrigan</dc:creator>
  <cp:lastModifiedBy>Ann</cp:lastModifiedBy>
  <cp:revision>49</cp:revision>
  <dcterms:created xsi:type="dcterms:W3CDTF">2012-03-07T16:46:07Z</dcterms:created>
  <dcterms:modified xsi:type="dcterms:W3CDTF">2012-06-04T23:07:08Z</dcterms:modified>
</cp:coreProperties>
</file>